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8" r:id="rId2"/>
    <p:sldId id="259" r:id="rId3"/>
    <p:sldId id="260" r:id="rId4"/>
    <p:sldId id="261" r:id="rId5"/>
    <p:sldId id="263" r:id="rId6"/>
    <p:sldId id="277" r:id="rId7"/>
    <p:sldId id="264" r:id="rId8"/>
    <p:sldId id="274" r:id="rId9"/>
    <p:sldId id="272" r:id="rId10"/>
    <p:sldId id="273" r:id="rId11"/>
    <p:sldId id="275" r:id="rId12"/>
    <p:sldId id="276" r:id="rId13"/>
    <p:sldId id="279" r:id="rId14"/>
    <p:sldId id="280" r:id="rId15"/>
    <p:sldId id="278" r:id="rId16"/>
    <p:sldId id="267" r:id="rId17"/>
    <p:sldId id="268" r:id="rId18"/>
    <p:sldId id="269" r:id="rId19"/>
    <p:sldId id="270" r:id="rId20"/>
    <p:sldId id="271" r:id="rId21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0C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C44B00-C5A1-46CD-8258-5416D2B663E0}" type="doc">
      <dgm:prSet loTypeId="urn:microsoft.com/office/officeart/2005/8/layout/radial3" loCatId="cycle" qsTypeId="urn:microsoft.com/office/officeart/2005/8/quickstyle/3d4" qsCatId="3D" csTypeId="urn:microsoft.com/office/officeart/2005/8/colors/colorful1#3" csCatId="colorful" phldr="1"/>
      <dgm:spPr/>
      <dgm:t>
        <a:bodyPr/>
        <a:lstStyle/>
        <a:p>
          <a:endParaRPr lang="es-SV"/>
        </a:p>
      </dgm:t>
    </dgm:pt>
    <dgm:pt modelId="{8C1C7800-180D-4D98-9787-28ECE40D67EA}">
      <dgm:prSet phldrT="[Texto]" custT="1"/>
      <dgm:spPr/>
      <dgm:t>
        <a:bodyPr/>
        <a:lstStyle/>
        <a:p>
          <a:r>
            <a:rPr lang="es-SV" sz="4400" dirty="0" smtClean="0"/>
            <a:t>Capital Social</a:t>
          </a:r>
          <a:endParaRPr lang="es-SV" sz="4400" dirty="0"/>
        </a:p>
      </dgm:t>
    </dgm:pt>
    <dgm:pt modelId="{25660245-A81D-4887-940E-B303C7E9FD26}" type="parTrans" cxnId="{F7979589-1F07-4D9F-A7A4-5B1CD9C99582}">
      <dgm:prSet/>
      <dgm:spPr/>
      <dgm:t>
        <a:bodyPr/>
        <a:lstStyle/>
        <a:p>
          <a:endParaRPr lang="es-SV" sz="1800"/>
        </a:p>
      </dgm:t>
    </dgm:pt>
    <dgm:pt modelId="{668554FE-3E4D-4F4E-BF11-0D4499C35531}" type="sibTrans" cxnId="{F7979589-1F07-4D9F-A7A4-5B1CD9C99582}">
      <dgm:prSet/>
      <dgm:spPr/>
      <dgm:t>
        <a:bodyPr/>
        <a:lstStyle/>
        <a:p>
          <a:endParaRPr lang="es-SV" sz="1800"/>
        </a:p>
      </dgm:t>
    </dgm:pt>
    <dgm:pt modelId="{512351FD-C570-4BA1-B338-C924793E3F8C}">
      <dgm:prSet phldrT="[Texto]" custT="1"/>
      <dgm:spPr/>
      <dgm:t>
        <a:bodyPr/>
        <a:lstStyle/>
        <a:p>
          <a:r>
            <a:rPr lang="es-SV" sz="2000" b="1" dirty="0" smtClean="0"/>
            <a:t>Capital Humano</a:t>
          </a:r>
          <a:endParaRPr lang="es-SV" sz="2000" b="1" dirty="0"/>
        </a:p>
      </dgm:t>
    </dgm:pt>
    <dgm:pt modelId="{FD032793-B77F-4DDE-97AF-CBE9A949695B}" type="parTrans" cxnId="{D7B3FD8D-A16A-414A-82DB-E795405A3B10}">
      <dgm:prSet/>
      <dgm:spPr/>
      <dgm:t>
        <a:bodyPr/>
        <a:lstStyle/>
        <a:p>
          <a:endParaRPr lang="es-SV" sz="1800"/>
        </a:p>
      </dgm:t>
    </dgm:pt>
    <dgm:pt modelId="{84AF3F27-A09C-44C7-9ACA-189F02BF9984}" type="sibTrans" cxnId="{D7B3FD8D-A16A-414A-82DB-E795405A3B10}">
      <dgm:prSet/>
      <dgm:spPr/>
      <dgm:t>
        <a:bodyPr/>
        <a:lstStyle/>
        <a:p>
          <a:endParaRPr lang="es-SV" sz="1800"/>
        </a:p>
      </dgm:t>
    </dgm:pt>
    <dgm:pt modelId="{3C8CF876-4238-461C-959F-58B66D843B55}">
      <dgm:prSet phldrT="[Texto]"/>
      <dgm:spPr/>
      <dgm:t>
        <a:bodyPr/>
        <a:lstStyle/>
        <a:p>
          <a:endParaRPr lang="es-SV" dirty="0"/>
        </a:p>
      </dgm:t>
    </dgm:pt>
    <dgm:pt modelId="{CEC770D6-E195-4880-8B63-B36C3269AC11}" type="parTrans" cxnId="{681CA91A-9C5F-4028-8A94-D0EC1DC6D240}">
      <dgm:prSet/>
      <dgm:spPr/>
      <dgm:t>
        <a:bodyPr/>
        <a:lstStyle/>
        <a:p>
          <a:endParaRPr lang="es-SV" sz="1800"/>
        </a:p>
      </dgm:t>
    </dgm:pt>
    <dgm:pt modelId="{BD6A7AF9-4904-4836-8714-BBA19A0B4B14}" type="sibTrans" cxnId="{681CA91A-9C5F-4028-8A94-D0EC1DC6D240}">
      <dgm:prSet/>
      <dgm:spPr/>
      <dgm:t>
        <a:bodyPr/>
        <a:lstStyle/>
        <a:p>
          <a:endParaRPr lang="es-SV" sz="1800"/>
        </a:p>
      </dgm:t>
    </dgm:pt>
    <dgm:pt modelId="{233352C2-E866-46E0-B357-F6653B072657}">
      <dgm:prSet phldrT="[Texto]"/>
      <dgm:spPr/>
      <dgm:t>
        <a:bodyPr/>
        <a:lstStyle/>
        <a:p>
          <a:endParaRPr lang="es-SV" dirty="0"/>
        </a:p>
      </dgm:t>
    </dgm:pt>
    <dgm:pt modelId="{A0A6B825-524F-4CD6-86C6-AE9EAC56A2C4}" type="parTrans" cxnId="{A2A449ED-FEA3-4CA7-89DD-92AE6AB0350F}">
      <dgm:prSet/>
      <dgm:spPr/>
      <dgm:t>
        <a:bodyPr/>
        <a:lstStyle/>
        <a:p>
          <a:endParaRPr lang="es-SV" sz="1800"/>
        </a:p>
      </dgm:t>
    </dgm:pt>
    <dgm:pt modelId="{383AA8CA-5822-4178-B306-21E81A862D8B}" type="sibTrans" cxnId="{A2A449ED-FEA3-4CA7-89DD-92AE6AB0350F}">
      <dgm:prSet/>
      <dgm:spPr/>
      <dgm:t>
        <a:bodyPr/>
        <a:lstStyle/>
        <a:p>
          <a:endParaRPr lang="es-SV" sz="1800"/>
        </a:p>
      </dgm:t>
    </dgm:pt>
    <dgm:pt modelId="{77EE22D6-7BB6-41CB-8506-87FC55F91F10}">
      <dgm:prSet phldrT="[Texto]"/>
      <dgm:spPr/>
      <dgm:t>
        <a:bodyPr/>
        <a:lstStyle/>
        <a:p>
          <a:endParaRPr lang="es-SV" dirty="0"/>
        </a:p>
      </dgm:t>
    </dgm:pt>
    <dgm:pt modelId="{B4BE7253-5F34-48C7-8C47-EBD09EE11A40}" type="parTrans" cxnId="{62F9BB3B-8948-4F0D-AE99-934981C092FB}">
      <dgm:prSet/>
      <dgm:spPr/>
      <dgm:t>
        <a:bodyPr/>
        <a:lstStyle/>
        <a:p>
          <a:endParaRPr lang="es-SV" sz="1800"/>
        </a:p>
      </dgm:t>
    </dgm:pt>
    <dgm:pt modelId="{600D7AFE-0615-42C1-A76A-B4D1D001BC89}" type="sibTrans" cxnId="{62F9BB3B-8948-4F0D-AE99-934981C092FB}">
      <dgm:prSet/>
      <dgm:spPr/>
      <dgm:t>
        <a:bodyPr/>
        <a:lstStyle/>
        <a:p>
          <a:endParaRPr lang="es-SV" sz="1800"/>
        </a:p>
      </dgm:t>
    </dgm:pt>
    <dgm:pt modelId="{7F35C3D0-3CE4-4625-AF9A-632241759ECC}">
      <dgm:prSet phldrT="[Texto]" phldr="1"/>
      <dgm:spPr/>
      <dgm:t>
        <a:bodyPr/>
        <a:lstStyle/>
        <a:p>
          <a:endParaRPr lang="es-SV" sz="1800" dirty="0"/>
        </a:p>
      </dgm:t>
    </dgm:pt>
    <dgm:pt modelId="{A5B360A3-2E2A-4A27-92E5-8055632B0F5D}" type="parTrans" cxnId="{DBF6883C-5AA1-4D1E-93C8-5E9E10613A11}">
      <dgm:prSet/>
      <dgm:spPr/>
      <dgm:t>
        <a:bodyPr/>
        <a:lstStyle/>
        <a:p>
          <a:endParaRPr lang="es-SV" sz="1800"/>
        </a:p>
      </dgm:t>
    </dgm:pt>
    <dgm:pt modelId="{2D26F6ED-F62A-4B44-801B-70AEEF787B2E}" type="sibTrans" cxnId="{DBF6883C-5AA1-4D1E-93C8-5E9E10613A11}">
      <dgm:prSet/>
      <dgm:spPr/>
      <dgm:t>
        <a:bodyPr/>
        <a:lstStyle/>
        <a:p>
          <a:endParaRPr lang="es-SV" sz="1800"/>
        </a:p>
      </dgm:t>
    </dgm:pt>
    <dgm:pt modelId="{DDFD487B-95FC-4066-B6CA-445731A0BAFD}">
      <dgm:prSet phldrT="[Texto]"/>
      <dgm:spPr/>
      <dgm:t>
        <a:bodyPr/>
        <a:lstStyle/>
        <a:p>
          <a:endParaRPr lang="es-SV" dirty="0"/>
        </a:p>
      </dgm:t>
    </dgm:pt>
    <dgm:pt modelId="{B0479A67-2B7C-4FA1-8D8B-2EE614817982}" type="parTrans" cxnId="{80A0AC6B-E95A-4CD4-BD7C-049C01E0F17A}">
      <dgm:prSet/>
      <dgm:spPr/>
      <dgm:t>
        <a:bodyPr/>
        <a:lstStyle/>
        <a:p>
          <a:endParaRPr lang="es-SV" sz="1800"/>
        </a:p>
      </dgm:t>
    </dgm:pt>
    <dgm:pt modelId="{544AD019-E925-4F5C-8040-4B6D71BA640C}" type="sibTrans" cxnId="{80A0AC6B-E95A-4CD4-BD7C-049C01E0F17A}">
      <dgm:prSet/>
      <dgm:spPr/>
      <dgm:t>
        <a:bodyPr/>
        <a:lstStyle/>
        <a:p>
          <a:endParaRPr lang="es-SV" sz="1800"/>
        </a:p>
      </dgm:t>
    </dgm:pt>
    <dgm:pt modelId="{FFCEAEF4-A26A-492E-9553-F605E6D281F5}">
      <dgm:prSet phldrT="[Texto]" phldr="1"/>
      <dgm:spPr/>
      <dgm:t>
        <a:bodyPr/>
        <a:lstStyle/>
        <a:p>
          <a:endParaRPr lang="es-SV" sz="1800" dirty="0"/>
        </a:p>
      </dgm:t>
    </dgm:pt>
    <dgm:pt modelId="{B05EF268-A2E3-4D26-AE0B-FFFD976C5691}" type="parTrans" cxnId="{FB173FA3-F24E-4AC3-BACE-4AB3C0D22761}">
      <dgm:prSet/>
      <dgm:spPr/>
      <dgm:t>
        <a:bodyPr/>
        <a:lstStyle/>
        <a:p>
          <a:endParaRPr lang="es-SV" sz="1800"/>
        </a:p>
      </dgm:t>
    </dgm:pt>
    <dgm:pt modelId="{E668F97C-4A09-49AD-82CB-BBBA5D70AC72}" type="sibTrans" cxnId="{FB173FA3-F24E-4AC3-BACE-4AB3C0D22761}">
      <dgm:prSet/>
      <dgm:spPr/>
      <dgm:t>
        <a:bodyPr/>
        <a:lstStyle/>
        <a:p>
          <a:endParaRPr lang="es-SV" sz="1800"/>
        </a:p>
      </dgm:t>
    </dgm:pt>
    <dgm:pt modelId="{D4EB31B8-6982-461B-87EF-09FD9EFF07EE}">
      <dgm:prSet phldrT="[Texto]" custT="1"/>
      <dgm:spPr/>
      <dgm:t>
        <a:bodyPr/>
        <a:lstStyle/>
        <a:p>
          <a:r>
            <a:rPr lang="es-SV" sz="2000" b="1" dirty="0" smtClean="0"/>
            <a:t>Capital </a:t>
          </a:r>
          <a:r>
            <a:rPr lang="es-SV" sz="2000" b="1" dirty="0" err="1" smtClean="0"/>
            <a:t>Ambien</a:t>
          </a:r>
          <a:r>
            <a:rPr lang="es-SV" sz="2000" b="1" dirty="0" smtClean="0"/>
            <a:t>- tal</a:t>
          </a:r>
          <a:endParaRPr lang="es-SV" sz="2000" b="1" dirty="0"/>
        </a:p>
      </dgm:t>
    </dgm:pt>
    <dgm:pt modelId="{75488444-93AD-463E-BD4F-106152D24296}" type="parTrans" cxnId="{B5C8A905-2F83-4479-886F-94B1578DF88D}">
      <dgm:prSet/>
      <dgm:spPr/>
      <dgm:t>
        <a:bodyPr/>
        <a:lstStyle/>
        <a:p>
          <a:endParaRPr lang="es-SV" sz="1800"/>
        </a:p>
      </dgm:t>
    </dgm:pt>
    <dgm:pt modelId="{2A988BA4-917F-49ED-94A7-E58EE3FF536D}" type="sibTrans" cxnId="{B5C8A905-2F83-4479-886F-94B1578DF88D}">
      <dgm:prSet/>
      <dgm:spPr/>
      <dgm:t>
        <a:bodyPr/>
        <a:lstStyle/>
        <a:p>
          <a:endParaRPr lang="es-SV" sz="1800"/>
        </a:p>
      </dgm:t>
    </dgm:pt>
    <dgm:pt modelId="{A25FDE38-4225-4D69-B853-53406ABAC472}">
      <dgm:prSet phldrT="[Texto]" custT="1"/>
      <dgm:spPr/>
      <dgm:t>
        <a:bodyPr/>
        <a:lstStyle/>
        <a:p>
          <a:r>
            <a:rPr lang="es-SV" sz="2000" b="1" dirty="0" smtClean="0"/>
            <a:t>Capital  </a:t>
          </a:r>
          <a:r>
            <a:rPr lang="es-SV" sz="2000" b="1" dirty="0" err="1" smtClean="0"/>
            <a:t>Produc-tivo</a:t>
          </a:r>
          <a:endParaRPr lang="es-SV" sz="2000" b="1" dirty="0"/>
        </a:p>
      </dgm:t>
    </dgm:pt>
    <dgm:pt modelId="{8314AE8C-B658-4A2B-A640-63E6501B38CB}" type="parTrans" cxnId="{1836CE3E-5261-4BA5-A2DA-314C8670FCA6}">
      <dgm:prSet/>
      <dgm:spPr/>
      <dgm:t>
        <a:bodyPr/>
        <a:lstStyle/>
        <a:p>
          <a:endParaRPr lang="es-SV" sz="1800"/>
        </a:p>
      </dgm:t>
    </dgm:pt>
    <dgm:pt modelId="{CE8F80DB-2601-4B6B-8BF5-A0EE46069FF7}" type="sibTrans" cxnId="{1836CE3E-5261-4BA5-A2DA-314C8670FCA6}">
      <dgm:prSet/>
      <dgm:spPr/>
      <dgm:t>
        <a:bodyPr/>
        <a:lstStyle/>
        <a:p>
          <a:endParaRPr lang="es-SV" sz="1800"/>
        </a:p>
      </dgm:t>
    </dgm:pt>
    <dgm:pt modelId="{58E2DB5E-FADF-45BA-95EC-167C767014CE}">
      <dgm:prSet phldrT="[Texto]" custT="1"/>
      <dgm:spPr/>
      <dgm:t>
        <a:bodyPr/>
        <a:lstStyle/>
        <a:p>
          <a:r>
            <a:rPr lang="es-SV" sz="2000" b="1" dirty="0" smtClean="0"/>
            <a:t>Capital Físico</a:t>
          </a:r>
          <a:endParaRPr lang="es-SV" sz="2000" b="1" dirty="0"/>
        </a:p>
      </dgm:t>
    </dgm:pt>
    <dgm:pt modelId="{F74D4542-9169-47C8-9FE2-BCACEBB4CB8C}" type="parTrans" cxnId="{44098D6A-3E3E-4FA1-BF39-0CEA0351D396}">
      <dgm:prSet/>
      <dgm:spPr/>
      <dgm:t>
        <a:bodyPr/>
        <a:lstStyle/>
        <a:p>
          <a:endParaRPr lang="es-SV" sz="1800"/>
        </a:p>
      </dgm:t>
    </dgm:pt>
    <dgm:pt modelId="{F9BADE4C-9A2C-41E5-8493-1A3E3612097E}" type="sibTrans" cxnId="{44098D6A-3E3E-4FA1-BF39-0CEA0351D396}">
      <dgm:prSet/>
      <dgm:spPr/>
      <dgm:t>
        <a:bodyPr/>
        <a:lstStyle/>
        <a:p>
          <a:endParaRPr lang="es-SV" sz="1800"/>
        </a:p>
      </dgm:t>
    </dgm:pt>
    <dgm:pt modelId="{4C847BF3-F4C7-4FD5-87E7-E7689598CD46}">
      <dgm:prSet phldrT="[Texto]"/>
      <dgm:spPr/>
      <dgm:t>
        <a:bodyPr/>
        <a:lstStyle/>
        <a:p>
          <a:endParaRPr lang="es-SV" dirty="0"/>
        </a:p>
      </dgm:t>
    </dgm:pt>
    <dgm:pt modelId="{73E9F0FD-2B25-4743-8C14-E6C190033E0B}" type="parTrans" cxnId="{3CA6133D-6091-44A5-93FA-5753C536D348}">
      <dgm:prSet/>
      <dgm:spPr/>
      <dgm:t>
        <a:bodyPr/>
        <a:lstStyle/>
        <a:p>
          <a:endParaRPr lang="es-SV" sz="1800"/>
        </a:p>
      </dgm:t>
    </dgm:pt>
    <dgm:pt modelId="{D749A066-F06A-4615-A878-BACD660DB6F8}" type="sibTrans" cxnId="{3CA6133D-6091-44A5-93FA-5753C536D348}">
      <dgm:prSet/>
      <dgm:spPr/>
      <dgm:t>
        <a:bodyPr/>
        <a:lstStyle/>
        <a:p>
          <a:endParaRPr lang="es-SV" sz="1800"/>
        </a:p>
      </dgm:t>
    </dgm:pt>
    <dgm:pt modelId="{760C186B-CF9F-4C67-883D-F5DB14BC7ADE}" type="pres">
      <dgm:prSet presAssocID="{BFC44B00-C5A1-46CD-8258-5416D2B663E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SV"/>
        </a:p>
      </dgm:t>
    </dgm:pt>
    <dgm:pt modelId="{71227489-8C10-4D4C-9A26-8F0000613EB4}" type="pres">
      <dgm:prSet presAssocID="{BFC44B00-C5A1-46CD-8258-5416D2B663E0}" presName="radial" presStyleCnt="0">
        <dgm:presLayoutVars>
          <dgm:animLvl val="ctr"/>
        </dgm:presLayoutVars>
      </dgm:prSet>
      <dgm:spPr/>
      <dgm:t>
        <a:bodyPr/>
        <a:lstStyle/>
        <a:p>
          <a:endParaRPr lang="es-SV"/>
        </a:p>
      </dgm:t>
    </dgm:pt>
    <dgm:pt modelId="{5A49BED3-7BB5-4718-A760-F7BB6953AAB4}" type="pres">
      <dgm:prSet presAssocID="{8C1C7800-180D-4D98-9787-28ECE40D67EA}" presName="centerShape" presStyleLbl="vennNode1" presStyleIdx="0" presStyleCnt="5" custScaleX="109016" custLinFactNeighborY="-1763"/>
      <dgm:spPr/>
      <dgm:t>
        <a:bodyPr/>
        <a:lstStyle/>
        <a:p>
          <a:endParaRPr lang="es-SV"/>
        </a:p>
      </dgm:t>
    </dgm:pt>
    <dgm:pt modelId="{EFF3E2CC-82F9-49E5-A543-040A3C1FFB1A}" type="pres">
      <dgm:prSet presAssocID="{512351FD-C570-4BA1-B338-C924793E3F8C}" presName="node" presStyleLbl="vennNode1" presStyleIdx="1" presStyleCnt="5" custScaleX="129592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A214488F-3073-43BB-94DA-8E5E70BFC5CC}" type="pres">
      <dgm:prSet presAssocID="{D4EB31B8-6982-461B-87EF-09FD9EFF07EE}" presName="node" presStyleLbl="vennNode1" presStyleIdx="2" presStyleCnt="5" custScaleX="126247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F6C0F86D-DFEB-4017-8D5F-D0990C3E36BE}" type="pres">
      <dgm:prSet presAssocID="{A25FDE38-4225-4D69-B853-53406ABAC472}" presName="node" presStyleLbl="vennNode1" presStyleIdx="3" presStyleCnt="5" custScaleX="121973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A9443137-0CA7-42A9-A447-AA20453E74BC}" type="pres">
      <dgm:prSet presAssocID="{58E2DB5E-FADF-45BA-95EC-167C767014CE}" presName="node" presStyleLbl="vennNode1" presStyleIdx="4" presStyleCnt="5" custScaleX="111974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</dgm:ptLst>
  <dgm:cxnLst>
    <dgm:cxn modelId="{D7B3FD8D-A16A-414A-82DB-E795405A3B10}" srcId="{8C1C7800-180D-4D98-9787-28ECE40D67EA}" destId="{512351FD-C570-4BA1-B338-C924793E3F8C}" srcOrd="0" destOrd="0" parTransId="{FD032793-B77F-4DDE-97AF-CBE9A949695B}" sibTransId="{84AF3F27-A09C-44C7-9ACA-189F02BF9984}"/>
    <dgm:cxn modelId="{681CA91A-9C5F-4028-8A94-D0EC1DC6D240}" srcId="{BFC44B00-C5A1-46CD-8258-5416D2B663E0}" destId="{3C8CF876-4238-461C-959F-58B66D843B55}" srcOrd="1" destOrd="0" parTransId="{CEC770D6-E195-4880-8B63-B36C3269AC11}" sibTransId="{BD6A7AF9-4904-4836-8714-BBA19A0B4B14}"/>
    <dgm:cxn modelId="{FB173FA3-F24E-4AC3-BACE-4AB3C0D22761}" srcId="{DDFD487B-95FC-4066-B6CA-445731A0BAFD}" destId="{FFCEAEF4-A26A-492E-9553-F605E6D281F5}" srcOrd="0" destOrd="0" parTransId="{B05EF268-A2E3-4D26-AE0B-FFFD976C5691}" sibTransId="{E668F97C-4A09-49AD-82CB-BBBA5D70AC72}"/>
    <dgm:cxn modelId="{24BA9334-C432-41AF-B3C3-CCC535C7D62F}" type="presOf" srcId="{A25FDE38-4225-4D69-B853-53406ABAC472}" destId="{F6C0F86D-DFEB-4017-8D5F-D0990C3E36BE}" srcOrd="0" destOrd="0" presId="urn:microsoft.com/office/officeart/2005/8/layout/radial3"/>
    <dgm:cxn modelId="{73E4DC2D-A498-4A58-89BA-C530542DD0AB}" type="presOf" srcId="{D4EB31B8-6982-461B-87EF-09FD9EFF07EE}" destId="{A214488F-3073-43BB-94DA-8E5E70BFC5CC}" srcOrd="0" destOrd="0" presId="urn:microsoft.com/office/officeart/2005/8/layout/radial3"/>
    <dgm:cxn modelId="{3CA6133D-6091-44A5-93FA-5753C536D348}" srcId="{3C8CF876-4238-461C-959F-58B66D843B55}" destId="{4C847BF3-F4C7-4FD5-87E7-E7689598CD46}" srcOrd="1" destOrd="0" parTransId="{73E9F0FD-2B25-4743-8C14-E6C190033E0B}" sibTransId="{D749A066-F06A-4615-A878-BACD660DB6F8}"/>
    <dgm:cxn modelId="{AB694102-3F5C-4213-954C-7086C17C7BA5}" type="presOf" srcId="{512351FD-C570-4BA1-B338-C924793E3F8C}" destId="{EFF3E2CC-82F9-49E5-A543-040A3C1FFB1A}" srcOrd="0" destOrd="0" presId="urn:microsoft.com/office/officeart/2005/8/layout/radial3"/>
    <dgm:cxn modelId="{B5C8A905-2F83-4479-886F-94B1578DF88D}" srcId="{8C1C7800-180D-4D98-9787-28ECE40D67EA}" destId="{D4EB31B8-6982-461B-87EF-09FD9EFF07EE}" srcOrd="1" destOrd="0" parTransId="{75488444-93AD-463E-BD4F-106152D24296}" sibTransId="{2A988BA4-917F-49ED-94A7-E58EE3FF536D}"/>
    <dgm:cxn modelId="{A2A449ED-FEA3-4CA7-89DD-92AE6AB0350F}" srcId="{3C8CF876-4238-461C-959F-58B66D843B55}" destId="{233352C2-E866-46E0-B357-F6653B072657}" srcOrd="0" destOrd="0" parTransId="{A0A6B825-524F-4CD6-86C6-AE9EAC56A2C4}" sibTransId="{383AA8CA-5822-4178-B306-21E81A862D8B}"/>
    <dgm:cxn modelId="{26477196-F26B-41BE-A8B3-F3B93C5BD59D}" type="presOf" srcId="{BFC44B00-C5A1-46CD-8258-5416D2B663E0}" destId="{760C186B-CF9F-4C67-883D-F5DB14BC7ADE}" srcOrd="0" destOrd="0" presId="urn:microsoft.com/office/officeart/2005/8/layout/radial3"/>
    <dgm:cxn modelId="{44098D6A-3E3E-4FA1-BF39-0CEA0351D396}" srcId="{8C1C7800-180D-4D98-9787-28ECE40D67EA}" destId="{58E2DB5E-FADF-45BA-95EC-167C767014CE}" srcOrd="3" destOrd="0" parTransId="{F74D4542-9169-47C8-9FE2-BCACEBB4CB8C}" sibTransId="{F9BADE4C-9A2C-41E5-8493-1A3E3612097E}"/>
    <dgm:cxn modelId="{1836CE3E-5261-4BA5-A2DA-314C8670FCA6}" srcId="{8C1C7800-180D-4D98-9787-28ECE40D67EA}" destId="{A25FDE38-4225-4D69-B853-53406ABAC472}" srcOrd="2" destOrd="0" parTransId="{8314AE8C-B658-4A2B-A640-63E6501B38CB}" sibTransId="{CE8F80DB-2601-4B6B-8BF5-A0EE46069FF7}"/>
    <dgm:cxn modelId="{F7979589-1F07-4D9F-A7A4-5B1CD9C99582}" srcId="{BFC44B00-C5A1-46CD-8258-5416D2B663E0}" destId="{8C1C7800-180D-4D98-9787-28ECE40D67EA}" srcOrd="0" destOrd="0" parTransId="{25660245-A81D-4887-940E-B303C7E9FD26}" sibTransId="{668554FE-3E4D-4F4E-BF11-0D4499C35531}"/>
    <dgm:cxn modelId="{DBF6883C-5AA1-4D1E-93C8-5E9E10613A11}" srcId="{77EE22D6-7BB6-41CB-8506-87FC55F91F10}" destId="{7F35C3D0-3CE4-4625-AF9A-632241759ECC}" srcOrd="0" destOrd="0" parTransId="{A5B360A3-2E2A-4A27-92E5-8055632B0F5D}" sibTransId="{2D26F6ED-F62A-4B44-801B-70AEEF787B2E}"/>
    <dgm:cxn modelId="{80A0AC6B-E95A-4CD4-BD7C-049C01E0F17A}" srcId="{BFC44B00-C5A1-46CD-8258-5416D2B663E0}" destId="{DDFD487B-95FC-4066-B6CA-445731A0BAFD}" srcOrd="3" destOrd="0" parTransId="{B0479A67-2B7C-4FA1-8D8B-2EE614817982}" sibTransId="{544AD019-E925-4F5C-8040-4B6D71BA640C}"/>
    <dgm:cxn modelId="{733E3815-71A3-4AEF-BAAC-091F21DB580F}" type="presOf" srcId="{58E2DB5E-FADF-45BA-95EC-167C767014CE}" destId="{A9443137-0CA7-42A9-A447-AA20453E74BC}" srcOrd="0" destOrd="0" presId="urn:microsoft.com/office/officeart/2005/8/layout/radial3"/>
    <dgm:cxn modelId="{62F9BB3B-8948-4F0D-AE99-934981C092FB}" srcId="{BFC44B00-C5A1-46CD-8258-5416D2B663E0}" destId="{77EE22D6-7BB6-41CB-8506-87FC55F91F10}" srcOrd="2" destOrd="0" parTransId="{B4BE7253-5F34-48C7-8C47-EBD09EE11A40}" sibTransId="{600D7AFE-0615-42C1-A76A-B4D1D001BC89}"/>
    <dgm:cxn modelId="{A7EB9AD3-1288-4627-B99B-1CFD657A4173}" type="presOf" srcId="{8C1C7800-180D-4D98-9787-28ECE40D67EA}" destId="{5A49BED3-7BB5-4718-A760-F7BB6953AAB4}" srcOrd="0" destOrd="0" presId="urn:microsoft.com/office/officeart/2005/8/layout/radial3"/>
    <dgm:cxn modelId="{E2D4730C-1D4E-47CC-993C-39F1D2C88D0E}" type="presParOf" srcId="{760C186B-CF9F-4C67-883D-F5DB14BC7ADE}" destId="{71227489-8C10-4D4C-9A26-8F0000613EB4}" srcOrd="0" destOrd="0" presId="urn:microsoft.com/office/officeart/2005/8/layout/radial3"/>
    <dgm:cxn modelId="{32D378D7-053B-4B5A-BEBB-DC876CE39909}" type="presParOf" srcId="{71227489-8C10-4D4C-9A26-8F0000613EB4}" destId="{5A49BED3-7BB5-4718-A760-F7BB6953AAB4}" srcOrd="0" destOrd="0" presId="urn:microsoft.com/office/officeart/2005/8/layout/radial3"/>
    <dgm:cxn modelId="{9590BE8A-0E32-4E75-A23B-447245189477}" type="presParOf" srcId="{71227489-8C10-4D4C-9A26-8F0000613EB4}" destId="{EFF3E2CC-82F9-49E5-A543-040A3C1FFB1A}" srcOrd="1" destOrd="0" presId="urn:microsoft.com/office/officeart/2005/8/layout/radial3"/>
    <dgm:cxn modelId="{9A1049E5-647C-4940-A0C2-9D47F1D89670}" type="presParOf" srcId="{71227489-8C10-4D4C-9A26-8F0000613EB4}" destId="{A214488F-3073-43BB-94DA-8E5E70BFC5CC}" srcOrd="2" destOrd="0" presId="urn:microsoft.com/office/officeart/2005/8/layout/radial3"/>
    <dgm:cxn modelId="{162E3B90-3A9E-4F70-849A-1B945A311D84}" type="presParOf" srcId="{71227489-8C10-4D4C-9A26-8F0000613EB4}" destId="{F6C0F86D-DFEB-4017-8D5F-D0990C3E36BE}" srcOrd="3" destOrd="0" presId="urn:microsoft.com/office/officeart/2005/8/layout/radial3"/>
    <dgm:cxn modelId="{71B357B3-57F5-44E5-A1BB-D82D9A32713C}" type="presParOf" srcId="{71227489-8C10-4D4C-9A26-8F0000613EB4}" destId="{A9443137-0CA7-42A9-A447-AA20453E74BC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3C7E6-A3C1-4BFA-ACC7-765DFCAEB9CE}" type="datetimeFigureOut">
              <a:rPr lang="es-SV" smtClean="0"/>
              <a:t>16/12/2014</a:t>
            </a:fld>
            <a:endParaRPr lang="es-SV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14B53-507D-4B00-AD39-C260F749785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21367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79AAE6-D379-4CCD-808A-44B55232C03E}" type="slidenum">
              <a:rPr lang="en-GB" smtClean="0">
                <a:solidFill>
                  <a:prstClr val="black"/>
                </a:solidFill>
                <a:latin typeface="Arial" pitchFamily="34" charset="0"/>
              </a:rPr>
              <a:pPr/>
              <a:t>4</a:t>
            </a:fld>
            <a:endParaRPr lang="en-GB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485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CB138-04FF-5740-B6CD-429B9BAC2E27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0200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4168-F841-4B41-B84A-0AD75AF4B24D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1693-96A6-499B-BC7A-3E9A5F6C936A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385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139C-F7B7-4C89-9E72-21C6ECD43128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1693-96A6-499B-BC7A-3E9A5F6C936A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936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BF706-0071-4E02-8DF7-1A4E26AE9169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1693-96A6-499B-BC7A-3E9A5F6C936A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639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SV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SV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E9B5-C901-40B6-8F89-3EDCE0B6B37F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1693-96A6-499B-BC7A-3E9A5F6C936A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134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87F6-8F4F-4055-ABC1-8A865174BD2F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1693-96A6-499B-BC7A-3E9A5F6C936A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963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99150-73CD-4536-8CCC-92D5EF809223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1693-96A6-499B-BC7A-3E9A5F6C936A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58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D352-451E-4961-A9D9-D6A25D5F6DE1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1693-96A6-499B-BC7A-3E9A5F6C936A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860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A234-CA42-410B-B2C7-CDD42B13F67C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1693-96A6-499B-BC7A-3E9A5F6C936A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157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0B97-6C99-4207-9A32-93C9A71C532D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1693-96A6-499B-BC7A-3E9A5F6C936A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142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6B48D-DC89-47CF-863E-66399E8436DE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1693-96A6-499B-BC7A-3E9A5F6C936A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332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C2726-B822-4FC5-953A-44D04E43BA51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1693-96A6-499B-BC7A-3E9A5F6C936A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626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SV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24EC2-66C3-4926-9F00-0BA6318D23BB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21693-96A6-499B-BC7A-3E9A5F6C936A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Imagen 8" descr="Captura de pantalla 2012-10-01 a la(s) 12.03.19.pn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9" t="3451" r="9538" b="3451"/>
          <a:stretch/>
        </p:blipFill>
        <p:spPr>
          <a:xfrm>
            <a:off x="0" y="4516332"/>
            <a:ext cx="1326750" cy="2320145"/>
          </a:xfrm>
          <a:prstGeom prst="rect">
            <a:avLst/>
          </a:prstGeom>
        </p:spPr>
      </p:pic>
      <p:pic>
        <p:nvPicPr>
          <p:cNvPr id="7" name="Imagen 6" descr="PRESANCAII-PRESISAN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1" y="0"/>
            <a:ext cx="3024337" cy="145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682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470025"/>
          </a:xfrm>
        </p:spPr>
        <p:txBody>
          <a:bodyPr>
            <a:normAutofit/>
          </a:bodyPr>
          <a:lstStyle/>
          <a:p>
            <a:r>
              <a:rPr lang="es-SV" sz="3200" dirty="0"/>
              <a:t>“Papel del liderazgo en el impulso de las políticas públicas”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3648" y="3501008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s-SV" sz="4400" dirty="0">
                <a:solidFill>
                  <a:srgbClr val="720C6B"/>
                </a:solidFill>
              </a:rPr>
              <a:t>Experiencias innovadoras en la gestión pública </a:t>
            </a:r>
            <a:r>
              <a:rPr lang="es-SV" sz="4400" dirty="0" smtClean="0">
                <a:solidFill>
                  <a:srgbClr val="720C6B"/>
                </a:solidFill>
              </a:rPr>
              <a:t>local</a:t>
            </a:r>
          </a:p>
          <a:p>
            <a:endParaRPr lang="es-MX" dirty="0">
              <a:solidFill>
                <a:srgbClr val="720C6B"/>
              </a:solidFill>
            </a:endParaRPr>
          </a:p>
          <a:p>
            <a:r>
              <a:rPr lang="es-MX" sz="1400" dirty="0" smtClean="0">
                <a:solidFill>
                  <a:srgbClr val="720C6B"/>
                </a:solidFill>
              </a:rPr>
              <a:t>FERNANDO FUENTES MOHR</a:t>
            </a:r>
            <a:endParaRPr lang="es-SV" sz="1400" dirty="0">
              <a:solidFill>
                <a:srgbClr val="720C6B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261609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91824"/>
            <a:ext cx="1176337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683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54960" cy="1143000"/>
          </a:xfrm>
        </p:spPr>
        <p:txBody>
          <a:bodyPr>
            <a:normAutofit fontScale="90000"/>
          </a:bodyPr>
          <a:lstStyle/>
          <a:p>
            <a:r>
              <a:rPr lang="es-SV" sz="2800" dirty="0">
                <a:solidFill>
                  <a:srgbClr val="1F497D">
                    <a:lumMod val="20000"/>
                    <a:lumOff val="80000"/>
                  </a:srgbClr>
                </a:solidFill>
              </a:rPr>
              <a:t>Formación y capacitación de recursos humanos y fortalecimiento institucional </a:t>
            </a:r>
            <a:r>
              <a:rPr lang="es-MX" sz="3600" b="1" dirty="0" smtClean="0"/>
              <a:t>Resultados</a:t>
            </a:r>
            <a:endParaRPr lang="es-SV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1600200"/>
            <a:ext cx="7848872" cy="5069160"/>
          </a:xfrm>
        </p:spPr>
        <p:txBody>
          <a:bodyPr>
            <a:normAutofit fontScale="70000" lnSpcReduction="20000"/>
          </a:bodyPr>
          <a:lstStyle/>
          <a:p>
            <a:r>
              <a:rPr lang="es-SV" sz="4600" dirty="0"/>
              <a:t>Como producto en general, se encuentra que los programas de Maestría (MARSAN) y de diplomado de técnicos (</a:t>
            </a:r>
            <a:r>
              <a:rPr lang="es-SV" sz="4600" dirty="0" err="1"/>
              <a:t>TecniSAN</a:t>
            </a:r>
            <a:r>
              <a:rPr lang="es-SV" sz="4600" dirty="0"/>
              <a:t>) están contribuyendo a contar en la región con los Recursos Humanos con capacidades para ser generadores de lineamientos de política y  gestores efectivos en procesos, </a:t>
            </a:r>
            <a:r>
              <a:rPr lang="es-SV" sz="4600" dirty="0" smtClean="0"/>
              <a:t>programas </a:t>
            </a:r>
            <a:r>
              <a:rPr lang="es-SV" sz="4600" dirty="0"/>
              <a:t>y proyectos de SAN. </a:t>
            </a:r>
            <a:endParaRPr lang="es-SV" sz="4600" dirty="0" smtClean="0"/>
          </a:p>
          <a:p>
            <a:pPr marL="0" indent="0">
              <a:buNone/>
            </a:pPr>
            <a:endParaRPr lang="es-ES" baseline="30000" dirty="0" smtClean="0"/>
          </a:p>
          <a:p>
            <a:pPr marL="0" indent="0">
              <a:buNone/>
            </a:pPr>
            <a:endParaRPr lang="es-ES" sz="2300" baseline="30000" dirty="0"/>
          </a:p>
          <a:p>
            <a:pPr marL="0" indent="0">
              <a:buNone/>
            </a:pPr>
            <a:r>
              <a:rPr lang="es-ES" sz="2200" baseline="30000" dirty="0" smtClean="0"/>
              <a:t>El </a:t>
            </a:r>
            <a:r>
              <a:rPr lang="es-ES" sz="2200" baseline="30000" dirty="0"/>
              <a:t>Programa de Maestría Regional en Seguridad Alimentaria y Nutricional, como programa académico reconocido por el CSUCA, se enmarca en la ejecución del PRESANCA II, financiado por la Unión Europea, la AECID, el Ministerio de Relaciones Exteriores de Finlandia y otros donantes a través del PNUD. La Universidades que lo respaldan son: Universidad de San Carlos de Guatemala, USAC;  Universidad Nacional Autónoma de Nicaragua, UNAN Managua; Universidad Nacional Autónoma de Nicaragua, UNAN León, y Universidad de Panamá</a:t>
            </a:r>
            <a:r>
              <a:rPr lang="es-ES" sz="2200" baseline="30000" dirty="0" smtClean="0"/>
              <a:t>.</a:t>
            </a:r>
          </a:p>
          <a:p>
            <a:pPr marL="0" indent="0">
              <a:buNone/>
            </a:pPr>
            <a:r>
              <a:rPr lang="es-SV" sz="2200" dirty="0" smtClean="0"/>
              <a:t> </a:t>
            </a:r>
            <a:r>
              <a:rPr lang="es-SV" sz="2200" dirty="0"/>
              <a:t>La duración de la Maestría es de 18 meses y participan profesionales de los seis países del Istmo Centroamericano, constituyendo grupos multidisciplinarios y con experiencias de los diferentes países.</a:t>
            </a:r>
            <a:endParaRPr lang="es-SV" sz="2200" dirty="0" smtClean="0"/>
          </a:p>
          <a:p>
            <a:endParaRPr lang="es-SV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1693-96A6-499B-BC7A-3E9A5F6C936A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43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274638"/>
            <a:ext cx="6408712" cy="1143000"/>
          </a:xfrm>
        </p:spPr>
        <p:txBody>
          <a:bodyPr>
            <a:normAutofit/>
          </a:bodyPr>
          <a:lstStyle/>
          <a:p>
            <a:r>
              <a:rPr lang="es-SV" sz="2800" b="1" dirty="0" smtClean="0"/>
              <a:t>Otros resultados </a:t>
            </a:r>
            <a:r>
              <a:rPr lang="es-SV" sz="2800" b="1" dirty="0"/>
              <a:t>en apoyo a la institucionalidad </a:t>
            </a:r>
            <a:r>
              <a:rPr lang="es-SV" sz="2800" b="1" dirty="0" smtClean="0"/>
              <a:t>a destacar</a:t>
            </a:r>
            <a:r>
              <a:rPr lang="es-SV" sz="2800" b="1" dirty="0"/>
              <a:t>: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1600200"/>
            <a:ext cx="7776864" cy="485313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SV" dirty="0"/>
              <a:t>• U</a:t>
            </a:r>
            <a:r>
              <a:rPr lang="es-SV" dirty="0" smtClean="0"/>
              <a:t>na </a:t>
            </a:r>
            <a:r>
              <a:rPr lang="es-SV" dirty="0"/>
              <a:t>mejor compresión de los actores involucrados sobre los </a:t>
            </a:r>
            <a:r>
              <a:rPr lang="es-SV" dirty="0" smtClean="0"/>
              <a:t>problemas </a:t>
            </a:r>
            <a:r>
              <a:rPr lang="es-SV" dirty="0"/>
              <a:t>y desafíos del proceso gerencial de la SAN </a:t>
            </a:r>
          </a:p>
          <a:p>
            <a:pPr marL="0" indent="0">
              <a:buNone/>
            </a:pPr>
            <a:r>
              <a:rPr lang="es-SV" dirty="0"/>
              <a:t>• </a:t>
            </a:r>
            <a:r>
              <a:rPr lang="es-SV" dirty="0">
                <a:solidFill>
                  <a:schemeClr val="accent1">
                    <a:lumMod val="75000"/>
                  </a:schemeClr>
                </a:solidFill>
              </a:rPr>
              <a:t>U</a:t>
            </a:r>
            <a:r>
              <a:rPr lang="es-SV" dirty="0" smtClean="0">
                <a:solidFill>
                  <a:schemeClr val="accent1">
                    <a:lumMod val="75000"/>
                  </a:schemeClr>
                </a:solidFill>
              </a:rPr>
              <a:t>n </a:t>
            </a:r>
            <a:r>
              <a:rPr lang="es-SV" dirty="0">
                <a:solidFill>
                  <a:schemeClr val="accent1">
                    <a:lumMod val="75000"/>
                  </a:schemeClr>
                </a:solidFill>
              </a:rPr>
              <a:t>nuevo enfoque sobre la problemática y percepción de la SAN y a la vez  retos  técnicos para enfrentarla y resolverla, </a:t>
            </a:r>
          </a:p>
          <a:p>
            <a:pPr marL="0" indent="0">
              <a:buNone/>
            </a:pPr>
            <a:r>
              <a:rPr lang="es-SV" dirty="0"/>
              <a:t>• </a:t>
            </a:r>
            <a:r>
              <a:rPr lang="es-SV" dirty="0" smtClean="0"/>
              <a:t>Creación </a:t>
            </a:r>
            <a:r>
              <a:rPr lang="es-SV" dirty="0"/>
              <a:t>de un clima favorable para la gestión institucional, elevándose con ello los niveles de compromiso que los directivos y profesionales tienen con el desarrollo de la seguridad alimentaria y nutricional.</a:t>
            </a:r>
          </a:p>
          <a:p>
            <a:pPr marL="0" indent="0">
              <a:buNone/>
            </a:pPr>
            <a:r>
              <a:rPr lang="es-SV" dirty="0"/>
              <a:t>• </a:t>
            </a:r>
            <a:r>
              <a:rPr lang="es-SV" dirty="0">
                <a:solidFill>
                  <a:schemeClr val="accent1">
                    <a:lumMod val="75000"/>
                  </a:schemeClr>
                </a:solidFill>
              </a:rPr>
              <a:t>Caracterización  realizada en Instituciones Locales, </a:t>
            </a:r>
            <a:r>
              <a:rPr lang="es-SV" dirty="0" err="1">
                <a:solidFill>
                  <a:schemeClr val="accent1">
                    <a:lumMod val="75000"/>
                  </a:schemeClr>
                </a:solidFill>
              </a:rPr>
              <a:t>mancomunitarias</a:t>
            </a:r>
            <a:r>
              <a:rPr lang="es-SV" dirty="0">
                <a:solidFill>
                  <a:schemeClr val="accent1">
                    <a:lumMod val="75000"/>
                  </a:schemeClr>
                </a:solidFill>
              </a:rPr>
              <a:t> y nacionales </a:t>
            </a:r>
            <a:r>
              <a:rPr lang="es-SV" dirty="0" smtClean="0">
                <a:solidFill>
                  <a:schemeClr val="accent1">
                    <a:lumMod val="75000"/>
                  </a:schemeClr>
                </a:solidFill>
              </a:rPr>
              <a:t>así como </a:t>
            </a:r>
            <a:r>
              <a:rPr lang="es-SV" dirty="0">
                <a:solidFill>
                  <a:schemeClr val="accent1">
                    <a:lumMod val="75000"/>
                  </a:schemeClr>
                </a:solidFill>
              </a:rPr>
              <a:t>capacidades organizativas y de gestión mejoradas.</a:t>
            </a:r>
          </a:p>
          <a:p>
            <a:pPr marL="0" indent="0">
              <a:buNone/>
            </a:pPr>
            <a:r>
              <a:rPr lang="es-SV" dirty="0"/>
              <a:t>• </a:t>
            </a:r>
            <a:r>
              <a:rPr lang="es-SV" b="1" dirty="0"/>
              <a:t>Entidades fortalecidas institucionalmente </a:t>
            </a:r>
            <a:r>
              <a:rPr lang="es-SV" dirty="0"/>
              <a:t>con evidencias de mejoras en su planificación, organización, procesos participativos, organización de centros de información y comunicación (</a:t>
            </a:r>
            <a:r>
              <a:rPr lang="es-SV" dirty="0" err="1"/>
              <a:t>CedeSAN</a:t>
            </a:r>
            <a:r>
              <a:rPr lang="es-SV" dirty="0"/>
              <a:t>) y conformación de grupos específicos municipales o comunitarios.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1693-96A6-499B-BC7A-3E9A5F6C936A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96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274638"/>
            <a:ext cx="7056784" cy="1143000"/>
          </a:xfrm>
        </p:spPr>
        <p:txBody>
          <a:bodyPr>
            <a:noAutofit/>
          </a:bodyPr>
          <a:lstStyle/>
          <a:p>
            <a:r>
              <a:rPr lang="es-SV" sz="3200" dirty="0"/>
              <a:t>procesos de fortalecimiento de la institucionalidad en </a:t>
            </a:r>
            <a:r>
              <a:rPr lang="es-SV" sz="3200" dirty="0" smtClean="0"/>
              <a:t>SAN</a:t>
            </a:r>
            <a:r>
              <a:rPr lang="es-SV" sz="3200" dirty="0"/>
              <a:t/>
            </a:r>
            <a:br>
              <a:rPr lang="es-SV" sz="3200" dirty="0"/>
            </a:br>
            <a:endParaRPr lang="es-SV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484784"/>
            <a:ext cx="7992888" cy="4968552"/>
          </a:xfrm>
        </p:spPr>
        <p:txBody>
          <a:bodyPr>
            <a:normAutofit fontScale="70000" lnSpcReduction="20000"/>
          </a:bodyPr>
          <a:lstStyle/>
          <a:p>
            <a:r>
              <a:rPr lang="es-SV" dirty="0" smtClean="0"/>
              <a:t>En </a:t>
            </a:r>
            <a:r>
              <a:rPr lang="es-SV" dirty="0"/>
              <a:t>el ámbito municipal</a:t>
            </a:r>
            <a:r>
              <a:rPr lang="es-SV" dirty="0" smtClean="0"/>
              <a:t>, </a:t>
            </a:r>
            <a:r>
              <a:rPr lang="es-SV" dirty="0"/>
              <a:t>se brinda colaboración técnica por parte de los </a:t>
            </a:r>
            <a:r>
              <a:rPr lang="es-SV" dirty="0" err="1"/>
              <a:t>maestrandos</a:t>
            </a:r>
            <a:r>
              <a:rPr lang="es-SV" dirty="0"/>
              <a:t> durante más de 36 meses en que hay presencia de estos en el municipio, con el apoyo de los técnicos (</a:t>
            </a:r>
            <a:r>
              <a:rPr lang="es-SV" dirty="0" err="1"/>
              <a:t>TecniSAN</a:t>
            </a:r>
            <a:r>
              <a:rPr lang="es-SV" dirty="0"/>
              <a:t>) que paralelamente se han ido formando. </a:t>
            </a:r>
            <a:endParaRPr lang="es-SV" dirty="0" smtClean="0"/>
          </a:p>
          <a:p>
            <a:endParaRPr lang="es-SV" dirty="0" smtClean="0"/>
          </a:p>
          <a:p>
            <a:r>
              <a:rPr lang="es-SV" dirty="0" smtClean="0"/>
              <a:t>Se propicia que los </a:t>
            </a:r>
            <a:r>
              <a:rPr lang="es-SV" dirty="0"/>
              <a:t>funcionarios municipales o </a:t>
            </a:r>
            <a:r>
              <a:rPr lang="es-SV" dirty="0" err="1"/>
              <a:t>mancomunitarios</a:t>
            </a:r>
            <a:r>
              <a:rPr lang="es-SV" dirty="0"/>
              <a:t>, como los funcionarios de los entes nacionales (ministerios) que trabajan en </a:t>
            </a:r>
            <a:r>
              <a:rPr lang="es-SV" dirty="0" smtClean="0"/>
              <a:t>el </a:t>
            </a:r>
            <a:r>
              <a:rPr lang="es-SV" dirty="0"/>
              <a:t>nivel local y </a:t>
            </a:r>
            <a:r>
              <a:rPr lang="es-SV" dirty="0" smtClean="0"/>
              <a:t>los </a:t>
            </a:r>
            <a:r>
              <a:rPr lang="es-SV" dirty="0"/>
              <a:t>líderes directivos de organizaciones locales, asuman como actores dinámicos los procesos de desarrollo del territorio; todo los cual favorece la gestión local. </a:t>
            </a:r>
            <a:endParaRPr lang="es-SV" dirty="0" smtClean="0"/>
          </a:p>
          <a:p>
            <a:endParaRPr lang="es-SV" dirty="0" smtClean="0"/>
          </a:p>
          <a:p>
            <a:r>
              <a:rPr lang="es-SV" dirty="0" smtClean="0"/>
              <a:t>Para  </a:t>
            </a:r>
            <a:r>
              <a:rPr lang="es-SV" dirty="0"/>
              <a:t>la detección </a:t>
            </a:r>
            <a:r>
              <a:rPr lang="es-SV" dirty="0" smtClean="0"/>
              <a:t>y discusión de </a:t>
            </a:r>
            <a:r>
              <a:rPr lang="es-SV" dirty="0"/>
              <a:t>problemas y necesidades y priorización de acciones en SAN, con la participación de estos </a:t>
            </a:r>
            <a:r>
              <a:rPr lang="es-SV" dirty="0" smtClean="0"/>
              <a:t>actores, </a:t>
            </a:r>
            <a:r>
              <a:rPr lang="es-SV" dirty="0"/>
              <a:t>se propician espacios de observación o “vigilancia” y gestión, denominados OBSAN.</a:t>
            </a:r>
          </a:p>
          <a:p>
            <a:endParaRPr lang="es-SV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1693-96A6-499B-BC7A-3E9A5F6C936A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48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200" b="1" dirty="0" smtClean="0"/>
              <a:t>Conclusiones</a:t>
            </a:r>
            <a:endParaRPr lang="es-SV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600200"/>
            <a:ext cx="8208912" cy="4525963"/>
          </a:xfrm>
        </p:spPr>
        <p:txBody>
          <a:bodyPr>
            <a:normAutofit fontScale="92500" lnSpcReduction="20000"/>
          </a:bodyPr>
          <a:lstStyle/>
          <a:p>
            <a:r>
              <a:rPr lang="es-SV" dirty="0"/>
              <a:t>Se fortalece la </a:t>
            </a:r>
            <a:r>
              <a:rPr lang="es-SV" dirty="0" smtClean="0"/>
              <a:t>institucionalidad </a:t>
            </a:r>
            <a:r>
              <a:rPr lang="es-SV" dirty="0"/>
              <a:t>relacionada con la Seguridad Alimentaria y Nutricional y es posible un abordaje de gestión consistente, si se cuenta con recursos profesionales académicamente formados, comprometidos y conocedores de las realidades propias de las entidades y de los territorios vinculados a la SAN. </a:t>
            </a:r>
            <a:endParaRPr lang="es-SV" dirty="0" smtClean="0"/>
          </a:p>
          <a:p>
            <a:r>
              <a:rPr lang="es-SV" dirty="0" smtClean="0"/>
              <a:t> </a:t>
            </a:r>
            <a:r>
              <a:rPr lang="es-SV" dirty="0"/>
              <a:t>Además si durante el mismo proceso formativo se brinda un refuerzo técnico que </a:t>
            </a:r>
            <a:r>
              <a:rPr lang="es-SV" dirty="0" smtClean="0"/>
              <a:t>desarrolla capacidades y tiene </a:t>
            </a:r>
            <a:r>
              <a:rPr lang="es-SV" dirty="0"/>
              <a:t>como efecto la mejora de la gestión de las organizaciones locales.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1693-96A6-499B-BC7A-3E9A5F6C936A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72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r>
              <a:rPr lang="es-MX" sz="3200" b="1" dirty="0" smtClean="0"/>
              <a:t>Conclusiones…</a:t>
            </a:r>
            <a:endParaRPr lang="es-SV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600200"/>
            <a:ext cx="7787208" cy="4853136"/>
          </a:xfrm>
        </p:spPr>
        <p:txBody>
          <a:bodyPr>
            <a:normAutofit fontScale="92500"/>
          </a:bodyPr>
          <a:lstStyle/>
          <a:p>
            <a:r>
              <a:rPr lang="es-SV" dirty="0"/>
              <a:t>Se prevé la sostenibilidad  </a:t>
            </a:r>
            <a:r>
              <a:rPr lang="es-SV" dirty="0" smtClean="0"/>
              <a:t>del </a:t>
            </a:r>
            <a:r>
              <a:rPr lang="es-SV" dirty="0"/>
              <a:t>incremento de las capacidades de gestión, al  incorporarse </a:t>
            </a:r>
            <a:r>
              <a:rPr lang="es-SV" dirty="0" smtClean="0"/>
              <a:t>estas  </a:t>
            </a:r>
            <a:r>
              <a:rPr lang="es-SV" dirty="0"/>
              <a:t>al quehacer normal de las instituciones, tanto por métodos  institucionalizados como por la permanencia de los </a:t>
            </a:r>
            <a:r>
              <a:rPr lang="es-SV" dirty="0" err="1"/>
              <a:t>TecniSAN</a:t>
            </a:r>
            <a:r>
              <a:rPr lang="es-SV" dirty="0"/>
              <a:t> en los </a:t>
            </a:r>
            <a:r>
              <a:rPr lang="es-SV" dirty="0" smtClean="0"/>
              <a:t>territorios. </a:t>
            </a:r>
            <a:r>
              <a:rPr lang="es-SV" dirty="0" smtClean="0">
                <a:solidFill>
                  <a:schemeClr val="accent1">
                    <a:lumMod val="75000"/>
                  </a:schemeClr>
                </a:solidFill>
              </a:rPr>
              <a:t>Además por </a:t>
            </a:r>
            <a:r>
              <a:rPr lang="es-SV" dirty="0">
                <a:solidFill>
                  <a:schemeClr val="accent1">
                    <a:lumMod val="75000"/>
                  </a:schemeClr>
                </a:solidFill>
              </a:rPr>
              <a:t>la conformación de comisiones  municipales </a:t>
            </a:r>
            <a:r>
              <a:rPr lang="es-SV" dirty="0" smtClean="0">
                <a:solidFill>
                  <a:schemeClr val="accent1">
                    <a:lumMod val="75000"/>
                  </a:schemeClr>
                </a:solidFill>
              </a:rPr>
              <a:t>con </a:t>
            </a:r>
            <a:r>
              <a:rPr lang="es-SV" dirty="0">
                <a:solidFill>
                  <a:schemeClr val="accent1">
                    <a:lumMod val="75000"/>
                  </a:schemeClr>
                </a:solidFill>
              </a:rPr>
              <a:t>la participación de funcionarios (tanto municipales  como sectoriales) y líderes comunitarios.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1693-96A6-499B-BC7A-3E9A5F6C936A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46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600200"/>
            <a:ext cx="7992888" cy="4525963"/>
          </a:xfrm>
        </p:spPr>
        <p:txBody>
          <a:bodyPr>
            <a:normAutofit/>
          </a:bodyPr>
          <a:lstStyle/>
          <a:p>
            <a:r>
              <a:rPr lang="es-SV" dirty="0"/>
              <a:t>A manera de cierre, se puede reiterar, que la  incorporación del enfoque integral de SAN y aspectos  técnicos viables vinculados al desarrollo en los planes estratégicos municipales o en los programas operativos institucionales, con sus correspondientes ajustes en las asignaciones presupuestarias, son aspectos relevantes para una gestión e institucionalidad dinámica.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1693-96A6-499B-BC7A-3E9A5F6C936A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76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34" y="931334"/>
            <a:ext cx="8466666" cy="530400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370666" y="541867"/>
            <a:ext cx="4639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PARTICIPANTES MARSAN I PROMOCIÓN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3536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2370666" y="541867"/>
            <a:ext cx="4639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PARTICIPANTES </a:t>
            </a:r>
            <a:r>
              <a:rPr lang="es-ES" smtClean="0"/>
              <a:t>MARSAN II </a:t>
            </a:r>
            <a:r>
              <a:rPr lang="es-ES" dirty="0" smtClean="0"/>
              <a:t>PROMOCIÓN</a:t>
            </a:r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4600"/>
            <a:ext cx="9144000" cy="436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2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ESANCA2\Documents\Archivo MARSAN\Tercera PROMOCIÓN\Foto Marsan II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918631"/>
            <a:ext cx="7310438" cy="487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609600"/>
            <a:ext cx="7283152" cy="406400"/>
          </a:xfrm>
        </p:spPr>
        <p:txBody>
          <a:bodyPr/>
          <a:lstStyle/>
          <a:p>
            <a:r>
              <a:rPr lang="es-GT" sz="1800" b="1" dirty="0" smtClean="0"/>
              <a:t>PARTICIPANTES  MARSAN III PROMOCIÓN</a:t>
            </a:r>
            <a:endParaRPr lang="es-ES" sz="1800" b="1" dirty="0"/>
          </a:p>
        </p:txBody>
      </p:sp>
    </p:spTree>
    <p:extLst>
      <p:ext uri="{BB962C8B-B14F-4D97-AF65-F5344CB8AC3E}">
        <p14:creationId xmlns:p14="http://schemas.microsoft.com/office/powerpoint/2010/main" val="298525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59565"/>
            <a:ext cx="6203032" cy="673532"/>
          </a:xfrm>
        </p:spPr>
        <p:txBody>
          <a:bodyPr>
            <a:normAutofit/>
          </a:bodyPr>
          <a:lstStyle/>
          <a:p>
            <a:r>
              <a:rPr lang="es-SV" sz="3200" dirty="0" smtClean="0"/>
              <a:t>TecniSAN I Promoción PRESANCA II</a:t>
            </a:r>
            <a:endParaRPr lang="es-SV" sz="3200" dirty="0"/>
          </a:p>
        </p:txBody>
      </p:sp>
      <p:pic>
        <p:nvPicPr>
          <p:cNvPr id="2050" name="Picture 2" descr="C:\Users\cmonge\Desktop\TecniSAN PRESANCA 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8608290" cy="5733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363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600200"/>
            <a:ext cx="7859216" cy="4525963"/>
          </a:xfrm>
        </p:spPr>
        <p:txBody>
          <a:bodyPr/>
          <a:lstStyle/>
          <a:p>
            <a:r>
              <a:rPr lang="es-MX" dirty="0" smtClean="0"/>
              <a:t>Se resumirán algunas experiencias positivas para la gestión local, que se generan alrededor del impulso a la Seguridad Alimentaria y Nutricional con un enfoque integral de desarrollo en entidades municipales o </a:t>
            </a:r>
            <a:r>
              <a:rPr lang="es-MX" dirty="0" err="1" smtClean="0"/>
              <a:t>mancomunitarias</a:t>
            </a:r>
            <a:r>
              <a:rPr lang="es-MX" dirty="0" smtClean="0"/>
              <a:t>, y  también en torno a la formación de recursos humanos vinculados.</a:t>
            </a:r>
            <a:endParaRPr lang="es-SV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1693-96A6-499B-BC7A-3E9A5F6C936A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64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07504" y="194079"/>
            <a:ext cx="6203032" cy="1119460"/>
          </a:xfrm>
        </p:spPr>
        <p:txBody>
          <a:bodyPr>
            <a:normAutofit/>
          </a:bodyPr>
          <a:lstStyle/>
          <a:p>
            <a:r>
              <a:rPr lang="es-SV" sz="3200" dirty="0" smtClean="0"/>
              <a:t>TecniSAN primera fase PRESANCA  </a:t>
            </a:r>
            <a:endParaRPr lang="es-SV" sz="3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8100"/>
            <a:ext cx="9144000" cy="423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79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654" y="476672"/>
            <a:ext cx="6485593" cy="876152"/>
          </a:xfrm>
        </p:spPr>
        <p:txBody>
          <a:bodyPr>
            <a:noAutofit/>
          </a:bodyPr>
          <a:lstStyle/>
          <a:p>
            <a:r>
              <a:rPr lang="es-SV" sz="2800" b="1" dirty="0" smtClean="0"/>
              <a:t>El Programa Regional de Seguridad Alimentaria y Nutricional </a:t>
            </a:r>
            <a:r>
              <a:rPr lang="es-SV" sz="2800" b="1" dirty="0"/>
              <a:t>d</a:t>
            </a:r>
            <a:r>
              <a:rPr lang="es-SV" sz="2800" b="1" dirty="0" smtClean="0"/>
              <a:t>e Centroamérica, PRESANCA II</a:t>
            </a:r>
            <a:endParaRPr lang="es-SV" sz="2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700808"/>
            <a:ext cx="8316416" cy="4968552"/>
          </a:xfrm>
        </p:spPr>
        <p:txBody>
          <a:bodyPr>
            <a:normAutofit/>
          </a:bodyPr>
          <a:lstStyle/>
          <a:p>
            <a:r>
              <a:rPr lang="es-NI" sz="2400" dirty="0" smtClean="0"/>
              <a:t>Es un programa de la Secretaría General del Sistema de Integración Centroamericana, SG-SICA, que tiene como objetivo contribuir a la reducción de la inseguridad alimentaria y nutricional en las poblaciones más vulnerables de Centroamérica, fortaleciendo al sistema de integración en el marco de un proceso de concertación de políticas sociales y económicas. </a:t>
            </a:r>
            <a:endParaRPr lang="es-SV" sz="2400" dirty="0" smtClean="0"/>
          </a:p>
          <a:p>
            <a:r>
              <a:rPr lang="es-SV" sz="2400" b="1" dirty="0" smtClean="0">
                <a:solidFill>
                  <a:schemeClr val="accent1">
                    <a:lumMod val="75000"/>
                  </a:schemeClr>
                </a:solidFill>
              </a:rPr>
              <a:t>Como objetivo Especifico: </a:t>
            </a:r>
            <a:r>
              <a:rPr lang="es-ES_tradnl" sz="2400" b="1" dirty="0" smtClean="0">
                <a:solidFill>
                  <a:schemeClr val="accent1">
                    <a:lumMod val="75000"/>
                  </a:schemeClr>
                </a:solidFill>
              </a:rPr>
              <a:t>consolidar la estrategia regional de Seguridad Alimentaria y Nutricional en los procesos político-normativos, en la gestión del conocimiento y el desarrollo territorial. </a:t>
            </a:r>
            <a:endParaRPr lang="es-SV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74332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467544" y="1052736"/>
            <a:ext cx="7344816" cy="1143000"/>
          </a:xfrm>
          <a:noFill/>
          <a:ln cap="flat" algn="ctr">
            <a:noFill/>
          </a:ln>
        </p:spPr>
        <p:txBody>
          <a:bodyPr>
            <a:noAutofit/>
          </a:bodyPr>
          <a:lstStyle/>
          <a:p>
            <a:pPr eaLnBrk="1" hangingPunct="1"/>
            <a:r>
              <a:rPr lang="es-NI" sz="2800" b="1" dirty="0" smtClean="0">
                <a:solidFill>
                  <a:schemeClr val="tx1"/>
                </a:solidFill>
              </a:rPr>
              <a:t>Resultados Esperados</a:t>
            </a:r>
            <a:r>
              <a:rPr lang="es-NI" sz="2400" b="1" dirty="0" smtClean="0">
                <a:solidFill>
                  <a:schemeClr val="tx1"/>
                </a:solidFill>
              </a:rPr>
              <a:t>:</a:t>
            </a:r>
            <a:br>
              <a:rPr lang="es-NI" sz="2400" b="1" dirty="0" smtClean="0">
                <a:solidFill>
                  <a:schemeClr val="tx1"/>
                </a:solidFill>
              </a:rPr>
            </a:br>
            <a:r>
              <a:rPr lang="es-NI" sz="2400" b="1" dirty="0" smtClean="0"/>
              <a:t/>
            </a:r>
            <a:br>
              <a:rPr lang="es-NI" sz="2400" b="1" dirty="0" smtClean="0"/>
            </a:br>
            <a:r>
              <a:rPr lang="es-NI" sz="2400" b="1" dirty="0" smtClean="0"/>
              <a:t>Acciones a Nivel </a:t>
            </a:r>
            <a:r>
              <a:rPr lang="es-NI" sz="2400" b="1" dirty="0" smtClean="0">
                <a:solidFill>
                  <a:srgbClr val="00B050"/>
                </a:solidFill>
              </a:rPr>
              <a:t>Regional</a:t>
            </a:r>
            <a:r>
              <a:rPr lang="es-NI" sz="2400" b="1" dirty="0" smtClean="0"/>
              <a:t>, </a:t>
            </a:r>
            <a:r>
              <a:rPr lang="es-NI" sz="2400" b="1" dirty="0" smtClean="0">
                <a:solidFill>
                  <a:srgbClr val="7030A0"/>
                </a:solidFill>
              </a:rPr>
              <a:t>Nacional</a:t>
            </a:r>
            <a:r>
              <a:rPr lang="es-NI" sz="2400" b="1" dirty="0" smtClean="0"/>
              <a:t> y </a:t>
            </a:r>
            <a:r>
              <a:rPr lang="es-NI" sz="2400" b="1" dirty="0" smtClean="0">
                <a:solidFill>
                  <a:schemeClr val="accent2">
                    <a:lumMod val="75000"/>
                  </a:schemeClr>
                </a:solidFill>
              </a:rPr>
              <a:t>Local</a:t>
            </a:r>
            <a:r>
              <a:rPr lang="es-NI" sz="2400" b="1" dirty="0" smtClean="0"/>
              <a:t> (municipios y mancomunidades en fronteras)</a:t>
            </a:r>
            <a:endParaRPr lang="en-GB" sz="2400" b="1" dirty="0" smtClean="0">
              <a:solidFill>
                <a:schemeClr val="tx1"/>
              </a:solidFill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71600" y="2523951"/>
            <a:ext cx="7715200" cy="4525963"/>
          </a:xfrm>
        </p:spPr>
        <p:txBody>
          <a:bodyPr>
            <a:normAutofit/>
          </a:bodyPr>
          <a:lstStyle/>
          <a:p>
            <a:pPr marL="514350" indent="-514350" eaLnBrk="1" hangingPunct="1">
              <a:lnSpc>
                <a:spcPct val="110000"/>
              </a:lnSpc>
              <a:buFontTx/>
              <a:buNone/>
            </a:pPr>
            <a:r>
              <a:rPr lang="es-ES" sz="2400" b="1" dirty="0" smtClean="0"/>
              <a:t>R1 </a:t>
            </a:r>
            <a:r>
              <a:rPr lang="es-ES" sz="2400" dirty="0" smtClean="0"/>
              <a:t>Fortalecidas las políticas  y  estrategias regionales,  nacionales y locales en SAN</a:t>
            </a:r>
          </a:p>
          <a:p>
            <a:pPr marL="514350" indent="-514350" eaLnBrk="1" hangingPunct="1">
              <a:lnSpc>
                <a:spcPct val="110000"/>
              </a:lnSpc>
              <a:buFontTx/>
              <a:buNone/>
            </a:pPr>
            <a:r>
              <a:rPr lang="es-ES" sz="2400" b="1" dirty="0" smtClean="0"/>
              <a:t>R2</a:t>
            </a:r>
            <a:r>
              <a:rPr lang="es-ES" sz="2400" dirty="0" smtClean="0"/>
              <a:t> Fortalecidas las </a:t>
            </a:r>
            <a:r>
              <a:rPr lang="es-ES" sz="2400" b="1" dirty="0" smtClean="0"/>
              <a:t>capacidades profesionales e institucionales para la gestión del conocimiento en SAN</a:t>
            </a:r>
          </a:p>
          <a:p>
            <a:pPr marL="514350" indent="-514350" algn="just" eaLnBrk="1" hangingPunct="1">
              <a:lnSpc>
                <a:spcPct val="110000"/>
              </a:lnSpc>
              <a:buFontTx/>
              <a:buNone/>
            </a:pPr>
            <a:r>
              <a:rPr lang="es-ES" sz="2400" b="1" dirty="0" smtClean="0"/>
              <a:t>R3</a:t>
            </a:r>
            <a:r>
              <a:rPr lang="es-ES" sz="2400" dirty="0" smtClean="0"/>
              <a:t> Fortalecido </a:t>
            </a:r>
            <a:r>
              <a:rPr lang="es-ES" sz="2400" b="1" dirty="0" smtClean="0"/>
              <a:t>el desarrollo territorial con énfasis en SAN</a:t>
            </a:r>
          </a:p>
          <a:p>
            <a:pPr marL="514350" indent="-514350" algn="just" eaLnBrk="1" hangingPunct="1">
              <a:lnSpc>
                <a:spcPct val="110000"/>
              </a:lnSpc>
              <a:buFontTx/>
              <a:buNone/>
            </a:pPr>
            <a:endParaRPr lang="es-ES" sz="2400" b="1" dirty="0" smtClean="0"/>
          </a:p>
          <a:p>
            <a:pPr marL="514350" indent="-514350" algn="just" eaLnBrk="1" hangingPunct="1">
              <a:lnSpc>
                <a:spcPct val="110000"/>
              </a:lnSpc>
              <a:buFontTx/>
              <a:buNone/>
            </a:pPr>
            <a:r>
              <a:rPr lang="es-ES" sz="2400" b="1" dirty="0" smtClean="0"/>
              <a:t>PRESISAN</a:t>
            </a:r>
            <a:r>
              <a:rPr lang="es-ES" sz="2400" dirty="0" smtClean="0"/>
              <a:t>: Fortalecimiento del proceso de toma de decisiones- Gestión de la información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407873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404664"/>
            <a:ext cx="5976664" cy="1012974"/>
          </a:xfrm>
        </p:spPr>
        <p:txBody>
          <a:bodyPr>
            <a:noAutofit/>
          </a:bodyPr>
          <a:lstStyle/>
          <a:p>
            <a:r>
              <a:rPr lang="es-SV" sz="2800" b="1" dirty="0" smtClean="0"/>
              <a:t>Formación y capacitación de recursos humanos y desarrollo </a:t>
            </a:r>
            <a:r>
              <a:rPr lang="es-SV" sz="2800" b="1" dirty="0"/>
              <a:t>s</a:t>
            </a:r>
            <a:r>
              <a:rPr lang="es-SV" sz="2800" b="1" dirty="0" smtClean="0"/>
              <a:t>ostenible</a:t>
            </a:r>
            <a:endParaRPr lang="es-SV" sz="2800" b="1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24508933"/>
              </p:ext>
            </p:extLst>
          </p:nvPr>
        </p:nvGraphicFramePr>
        <p:xfrm>
          <a:off x="533400" y="1616075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4572000" y="1628800"/>
            <a:ext cx="4318000" cy="4536504"/>
          </a:xfrm>
        </p:spPr>
        <p:txBody>
          <a:bodyPr>
            <a:normAutofit/>
          </a:bodyPr>
          <a:lstStyle/>
          <a:p>
            <a:r>
              <a:rPr lang="es-ES" dirty="0"/>
              <a:t>La </a:t>
            </a:r>
            <a:r>
              <a:rPr lang="es-ES" dirty="0" err="1"/>
              <a:t>operacionalización</a:t>
            </a:r>
            <a:r>
              <a:rPr lang="es-ES" dirty="0"/>
              <a:t> de Políticas en Seguridad Alimentaria y Nutricional requiere de profesionales y técnicos capacitados con un enfoque integral el cual se basa en los capitales del desarrollo: Humano, Productivo, Ambiental, Físico y Social. 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3419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60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6516216" cy="1143000"/>
          </a:xfrm>
        </p:spPr>
        <p:txBody>
          <a:bodyPr>
            <a:normAutofit/>
          </a:bodyPr>
          <a:lstStyle/>
          <a:p>
            <a:r>
              <a:rPr lang="es-MX" sz="2800" dirty="0" smtClean="0"/>
              <a:t>Estrategia para fortalecer la Gestión</a:t>
            </a:r>
            <a:endParaRPr lang="es-SV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600200"/>
            <a:ext cx="8064896" cy="4853136"/>
          </a:xfrm>
        </p:spPr>
        <p:txBody>
          <a:bodyPr>
            <a:normAutofit fontScale="77500" lnSpcReduction="20000"/>
          </a:bodyPr>
          <a:lstStyle/>
          <a:p>
            <a:r>
              <a:rPr lang="es-SV" dirty="0"/>
              <a:t>El proceso inicia con el acercamiento a las autoridades municipales o institucionales nacionales para alcanzar compromisos  entre las mismas y el </a:t>
            </a:r>
            <a:r>
              <a:rPr lang="es-SV" dirty="0" smtClean="0"/>
              <a:t>Programa y </a:t>
            </a:r>
            <a:r>
              <a:rPr lang="es-SV" dirty="0"/>
              <a:t>posterior involucramiento para un trabajo conjunto, conformando equipos humanos comprometidos.  </a:t>
            </a:r>
            <a:endParaRPr lang="es-SV" dirty="0" smtClean="0"/>
          </a:p>
          <a:p>
            <a:r>
              <a:rPr lang="es-SV" dirty="0" smtClean="0">
                <a:solidFill>
                  <a:schemeClr val="accent1">
                    <a:lumMod val="75000"/>
                  </a:schemeClr>
                </a:solidFill>
              </a:rPr>
              <a:t>Posteriormente</a:t>
            </a:r>
            <a:r>
              <a:rPr lang="es-SV" dirty="0">
                <a:solidFill>
                  <a:schemeClr val="accent1">
                    <a:lumMod val="75000"/>
                  </a:schemeClr>
                </a:solidFill>
              </a:rPr>
              <a:t>, esto permite posicionar la agenda de SAN en el plan municipal, institucional y en las organizaciones de la sociedad civil y trabajar en la conciliación de intereses de manera cuotidiana con todos los actores.  </a:t>
            </a:r>
            <a:endParaRPr lang="es-SV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SV" dirty="0" smtClean="0"/>
              <a:t>Lo </a:t>
            </a:r>
            <a:r>
              <a:rPr lang="es-SV" dirty="0"/>
              <a:t>anterior, incluyendo el disponer de información básica para una adecuada toma de decisiones, implica un esfuerzo que no es siempre fácil de  visualizar y que no puede valorarse  únicamente de manera cuantitativa, sino también cualitativa.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1693-96A6-499B-BC7A-3E9A5F6C936A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01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107504" y="274638"/>
            <a:ext cx="6336704" cy="1143000"/>
          </a:xfrm>
        </p:spPr>
        <p:txBody>
          <a:bodyPr>
            <a:normAutofit/>
          </a:bodyPr>
          <a:lstStyle/>
          <a:p>
            <a:r>
              <a:rPr lang="es-SV" sz="2800" b="1" dirty="0"/>
              <a:t>El </a:t>
            </a:r>
            <a:r>
              <a:rPr lang="es-SV" sz="2800" b="1" dirty="0" smtClean="0"/>
              <a:t>desarrollo de </a:t>
            </a:r>
            <a:r>
              <a:rPr lang="es-SV" sz="2800" b="1" dirty="0"/>
              <a:t>la Gestión Pública Local</a:t>
            </a:r>
            <a:br>
              <a:rPr lang="es-SV" sz="2800" b="1" dirty="0"/>
            </a:br>
            <a:endParaRPr lang="es-SV" sz="2800" b="1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827584" y="1268760"/>
            <a:ext cx="8136904" cy="5328592"/>
          </a:xfrm>
        </p:spPr>
        <p:txBody>
          <a:bodyPr>
            <a:normAutofit fontScale="92500" lnSpcReduction="20000"/>
          </a:bodyPr>
          <a:lstStyle/>
          <a:p>
            <a:r>
              <a:rPr lang="es-SV" dirty="0" smtClean="0"/>
              <a:t>Es </a:t>
            </a:r>
            <a:r>
              <a:rPr lang="es-SV" dirty="0"/>
              <a:t>relevante en los </a:t>
            </a:r>
            <a:r>
              <a:rPr lang="es-SV" dirty="0" smtClean="0"/>
              <a:t>procesos, </a:t>
            </a:r>
            <a:r>
              <a:rPr lang="es-SV" dirty="0"/>
              <a:t>la participación de los Alcaldes y el Concejo de cada  municipio, así como una relación estrecha y trabajo conjunto con los </a:t>
            </a:r>
            <a:r>
              <a:rPr lang="es-SV" dirty="0" smtClean="0"/>
              <a:t>delegados </a:t>
            </a:r>
            <a:r>
              <a:rPr lang="es-SV" dirty="0"/>
              <a:t>técnicos que asumen los temas de SAN.  </a:t>
            </a:r>
            <a:r>
              <a:rPr lang="es-SV" dirty="0">
                <a:solidFill>
                  <a:schemeClr val="accent1">
                    <a:lumMod val="75000"/>
                  </a:schemeClr>
                </a:solidFill>
              </a:rPr>
              <a:t>El involucramiento inicial de autoridades </a:t>
            </a:r>
            <a:r>
              <a:rPr lang="es-SV" dirty="0" smtClean="0">
                <a:solidFill>
                  <a:schemeClr val="accent1">
                    <a:lumMod val="75000"/>
                  </a:schemeClr>
                </a:solidFill>
              </a:rPr>
              <a:t>municipales fue </a:t>
            </a:r>
            <a:r>
              <a:rPr lang="es-SV" dirty="0">
                <a:solidFill>
                  <a:schemeClr val="accent1">
                    <a:lumMod val="75000"/>
                  </a:schemeClr>
                </a:solidFill>
              </a:rPr>
              <a:t>determinante para iniciar procesos de fortalecimiento institucional favoreciendo la Gestión </a:t>
            </a:r>
            <a:r>
              <a:rPr lang="es-SV" dirty="0" smtClean="0">
                <a:solidFill>
                  <a:schemeClr val="accent1">
                    <a:lumMod val="75000"/>
                  </a:schemeClr>
                </a:solidFill>
              </a:rPr>
              <a:t>Local</a:t>
            </a:r>
          </a:p>
          <a:p>
            <a:r>
              <a:rPr lang="es-SV" dirty="0" smtClean="0"/>
              <a:t>El </a:t>
            </a:r>
            <a:r>
              <a:rPr lang="es-SV" dirty="0"/>
              <a:t>trabajo conjunto se enfoca además en la mejora de procesos administrativos, preparación de perfiles de </a:t>
            </a:r>
            <a:r>
              <a:rPr lang="es-SV" dirty="0" smtClean="0"/>
              <a:t>proyectos, </a:t>
            </a:r>
            <a:r>
              <a:rPr lang="es-SV" dirty="0"/>
              <a:t>planificación municipal y prevención y manejo de emergencias, así como programas de involucramiento de actores </a:t>
            </a:r>
            <a:r>
              <a:rPr lang="es-SV" dirty="0" smtClean="0"/>
              <a:t>locales.</a:t>
            </a:r>
            <a:endParaRPr lang="es-SV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1693-96A6-499B-BC7A-3E9A5F6C936A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98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944" cy="1143000"/>
          </a:xfrm>
        </p:spPr>
        <p:txBody>
          <a:bodyPr>
            <a:normAutofit fontScale="90000"/>
          </a:bodyPr>
          <a:lstStyle/>
          <a:p>
            <a:r>
              <a:rPr lang="es-SV" sz="3200" dirty="0"/>
              <a:t>Formación y capacitación de recursos humanos </a:t>
            </a:r>
            <a:r>
              <a:rPr lang="es-SV" sz="3200" dirty="0" smtClean="0"/>
              <a:t>y fortalecimiento institucional </a:t>
            </a:r>
            <a:endParaRPr lang="es-SV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916832"/>
            <a:ext cx="7787208" cy="4680520"/>
          </a:xfrm>
        </p:spPr>
        <p:txBody>
          <a:bodyPr>
            <a:normAutofit fontScale="77500" lnSpcReduction="20000"/>
          </a:bodyPr>
          <a:lstStyle/>
          <a:p>
            <a:r>
              <a:rPr lang="es-SV" dirty="0"/>
              <a:t>El programa de maestría, en el modelo de estudio-trabajo, permite al participante adquirir experiencias como integrante de un equipo multidisciplinario de trabajo y la aplicación práctica de conocimientos en un ámbito de acción intersectorial y </a:t>
            </a:r>
            <a:r>
              <a:rPr lang="es-SV" dirty="0" err="1"/>
              <a:t>multiterritorial</a:t>
            </a:r>
            <a:r>
              <a:rPr lang="es-SV" dirty="0"/>
              <a:t> para fortalecer su ejercicio </a:t>
            </a:r>
            <a:r>
              <a:rPr lang="es-SV" dirty="0" smtClean="0"/>
              <a:t>profesional. </a:t>
            </a:r>
            <a:r>
              <a:rPr lang="es-SV" dirty="0">
                <a:solidFill>
                  <a:schemeClr val="accent1">
                    <a:lumMod val="75000"/>
                  </a:schemeClr>
                </a:solidFill>
              </a:rPr>
              <a:t>La metodología novedosa y reconocida por el CSUCA es un tema </a:t>
            </a:r>
            <a:r>
              <a:rPr lang="es-SV" dirty="0" smtClean="0">
                <a:solidFill>
                  <a:schemeClr val="accent1">
                    <a:lumMod val="75000"/>
                  </a:schemeClr>
                </a:solidFill>
              </a:rPr>
              <a:t>que actualmente se documenta. </a:t>
            </a:r>
          </a:p>
          <a:p>
            <a:r>
              <a:rPr lang="es-SV" dirty="0" smtClean="0"/>
              <a:t>Los </a:t>
            </a:r>
            <a:r>
              <a:rPr lang="es-SV" dirty="0"/>
              <a:t>procesos de </a:t>
            </a:r>
            <a:r>
              <a:rPr lang="es-SV" dirty="0" smtClean="0"/>
              <a:t>colaboración </a:t>
            </a:r>
            <a:r>
              <a:rPr lang="es-SV" dirty="0"/>
              <a:t>técnica vinculados a los métodos formativos o de capacitación plantean la búsqueda de resultados en las Organizaciones Municipales de las áreas fronterizas en la Región Centroamericana y en Entidades Nacionales especializadas en SAN.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1693-96A6-499B-BC7A-3E9A5F6C936A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07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274638"/>
            <a:ext cx="5976664" cy="1143000"/>
          </a:xfrm>
        </p:spPr>
        <p:txBody>
          <a:bodyPr>
            <a:normAutofit/>
          </a:bodyPr>
          <a:lstStyle/>
          <a:p>
            <a:r>
              <a:rPr lang="es-SV" sz="2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Formación y capacitación de recursos humanos y fortalecimiento institucional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525963"/>
          </a:xfrm>
        </p:spPr>
        <p:txBody>
          <a:bodyPr>
            <a:normAutofit lnSpcReduction="10000"/>
          </a:bodyPr>
          <a:lstStyle/>
          <a:p>
            <a:r>
              <a:rPr lang="es-SV" dirty="0"/>
              <a:t>En general, la formación y capacitación de recursos humanos y </a:t>
            </a:r>
            <a:r>
              <a:rPr lang="es-SV" dirty="0" smtClean="0"/>
              <a:t>el </a:t>
            </a:r>
            <a:r>
              <a:rPr lang="es-SV" dirty="0"/>
              <a:t>fortalecimiento técnico colateral de estos procesos didácticos, permite robustecer las capacidades profesionales e institucionales para la gestión del conocimiento en SAN y por consiguiente contribuye a un desarrollo territorial  integral.  Además, favorece una adecuada gestión de la información para la toma de decisiones.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1693-96A6-499B-BC7A-3E9A5F6C936A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84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1369</Words>
  <Application>Microsoft Office PowerPoint</Application>
  <PresentationFormat>Presentación en pantalla (4:3)</PresentationFormat>
  <Paragraphs>75</Paragraphs>
  <Slides>20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3" baseType="lpstr">
      <vt:lpstr>Arial</vt:lpstr>
      <vt:lpstr>Calibri</vt:lpstr>
      <vt:lpstr>4_Tema de Office</vt:lpstr>
      <vt:lpstr>“Papel del liderazgo en el impulso de las políticas públicas”</vt:lpstr>
      <vt:lpstr>Presentación de PowerPoint</vt:lpstr>
      <vt:lpstr>El Programa Regional de Seguridad Alimentaria y Nutricional de Centroamérica, PRESANCA II</vt:lpstr>
      <vt:lpstr>Resultados Esperados:  Acciones a Nivel Regional, Nacional y Local (municipios y mancomunidades en fronteras)</vt:lpstr>
      <vt:lpstr>Formación y capacitación de recursos humanos y desarrollo sostenible</vt:lpstr>
      <vt:lpstr>Estrategia para fortalecer la Gestión</vt:lpstr>
      <vt:lpstr>El desarrollo de la Gestión Pública Local </vt:lpstr>
      <vt:lpstr>Formación y capacitación de recursos humanos y fortalecimiento institucional </vt:lpstr>
      <vt:lpstr>Formación y capacitación de recursos humanos y fortalecimiento institucional </vt:lpstr>
      <vt:lpstr>Formación y capacitación de recursos humanos y fortalecimiento institucional Resultados</vt:lpstr>
      <vt:lpstr>Otros resultados en apoyo a la institucionalidad a destacar: </vt:lpstr>
      <vt:lpstr>procesos de fortalecimiento de la institucionalidad en SAN </vt:lpstr>
      <vt:lpstr>Conclusiones</vt:lpstr>
      <vt:lpstr>Conclusiones…</vt:lpstr>
      <vt:lpstr>Presentación de PowerPoint</vt:lpstr>
      <vt:lpstr>Presentación de PowerPoint</vt:lpstr>
      <vt:lpstr>Presentación de PowerPoint</vt:lpstr>
      <vt:lpstr>PARTICIPANTES  MARSAN III PROMOCIÓN</vt:lpstr>
      <vt:lpstr>TecniSAN I Promoción PRESANCA II</vt:lpstr>
      <vt:lpstr>TecniSAN primera fase PRESANCA 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Fernando Fuentes</dc:creator>
  <cp:lastModifiedBy>Fundacion 02</cp:lastModifiedBy>
  <cp:revision>18</cp:revision>
  <dcterms:created xsi:type="dcterms:W3CDTF">2014-12-09T20:26:40Z</dcterms:created>
  <dcterms:modified xsi:type="dcterms:W3CDTF">2014-12-16T17:19:59Z</dcterms:modified>
</cp:coreProperties>
</file>